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  <Override PartName="/ppt/media/image5.jpeg" ContentType="image/jpeg"/>
  <Override PartName="/ppt/notesSlides/notesSlide6.xml" ContentType="application/vnd.openxmlformats-officedocument.presentationml.notesSlide+xml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87 pages. 3 minutes. Un choix impossible.</a:t>
            </a:r>
          </a:p>
          <a:p>
            <a:pPr/>
            <a:r>
              <a:rPr b="1"/>
              <a:t>Comme 80% des oncologues,</a:t>
            </a:r>
            <a:r>
              <a:t> le Dr Sophie vient de renoncer à une étude qui pourrait sauver son patient... par manque de temps.</a:t>
            </a:r>
          </a:p>
          <a:p>
            <a:pPr/>
            <a:r>
              <a:rPr b="1"/>
              <a:t>Avec OncoFlow,</a:t>
            </a:r>
            <a:r>
              <a:t> plus jamais ce dilemme : nous transformons les publications médicales en insights actionnables... en quelques minutes chrono."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1 problématique </a:t>
            </a:r>
            <a:r>
              <a:t>+ </a:t>
            </a:r>
            <a:r>
              <a:rPr b="1"/>
              <a:t>5 points clé à retenir : </a:t>
            </a:r>
            <a:r>
              <a:t> Perte de temps / Erreurs de protocole / Coût par praticien / Non accès à du GPU / Temps d’adoption des innovations.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Un workflow optimisé</a:t>
            </a:r>
            <a:r>
              <a:t> (du chargement du PDF jusqu’à l’affichage du résultat) </a:t>
            </a:r>
            <a:br/>
            <a:r>
              <a:rPr b="1"/>
              <a:t>+ son backend = </a:t>
            </a:r>
            <a:r>
              <a:t>T5-small/ Phi3 Mini, all-MiniLM-L6-v2, FAISS, SpaCy, PDF Reader, Transformer Pipeline, GPT2 (évaluation)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Des métriques sans appel !</a:t>
            </a:r>
          </a:p>
          <a:p>
            <a:pPr/>
            <a:r>
              <a:t>✅ t5-small &gt; phi3:mini en fidélité (BLEU/ROUGE)</a:t>
            </a:r>
          </a:p>
          <a:p>
            <a:pPr/>
            <a:r>
              <a:t>✅ phi3:mini + fluide (perplexité ↓) mais - précis</a:t>
            </a:r>
          </a:p>
          <a:p>
            <a:pPr/>
            <a:r>
              <a:t>⚖️ Écart dû uniquement à la qualité des résumés »</a:t>
            </a:r>
          </a:p>
          <a:p>
            <a:pPr/>
          </a:p>
          <a:p>
            <a:pPr/>
            <a:r>
              <a:t>Le modèle t5-small surpasse significativement phi3:mini sur les métriques BLEU et ROUGE, indiquant une meilleure fidélité au contenu source et un plus grand recouvrement sémantique avec la référence.</a:t>
            </a:r>
          </a:p>
          <a:p>
            <a:pPr/>
            <a:r>
              <a:t>phi3:mini affiche une perplexité plus faible, suggérant que ses sorties sont plus fluides ou naturelles selon le critère GPT-2 — mais ce gain en fluidité se fait au détriment de la précision factuelle/sémantique.</a:t>
            </a:r>
          </a:p>
          <a:p>
            <a:pPr/>
            <a:r>
              <a:t>Les scores de retrieval étant identiques, la différence provient exclusivement de la phase de synthèse."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Quel impact avec le combo CPU + veille automatisée + build en 36h !</a:t>
            </a:r>
            <a:endParaRPr b="1"/>
          </a:p>
          <a:p>
            <a:pPr/>
            <a:r>
              <a:t> &gt; Gain de temps + Charge Multi-docs &gt; </a:t>
            </a:r>
            <a:r>
              <a:rPr b="1"/>
              <a:t>Parallélisation</a:t>
            </a:r>
            <a:r>
              <a:t> + Economies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Pb : chargement des pdfs vs poids </a:t>
            </a:r>
            <a:r>
              <a:t>&gt;&gt; streaming vs caching &gt;&gt;&gt; gain de temps</a:t>
            </a:r>
          </a:p>
          <a:p>
            <a:pPr/>
            <a:r>
              <a:rPr b="1"/>
              <a:t>+ post processing </a:t>
            </a:r>
            <a:r>
              <a:t>&gt;&gt; résultat final dans les formats recherchés par les utilisateurs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0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1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.jpe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hyperlink" Target="https://github.com/Jackel2Mars/Hackaton2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2.png"/><Relationship Id="rId4" Type="http://schemas.openxmlformats.org/officeDocument/2006/relationships/hyperlink" Target="http://test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apture d’écran 2025-07-28 à 11.19.13.png" descr="Capture d’écran 2025-07-28 à 11.19.13.png"/>
          <p:cNvPicPr>
            <a:picLocks noChangeAspect="1"/>
          </p:cNvPicPr>
          <p:nvPr/>
        </p:nvPicPr>
        <p:blipFill>
          <a:blip r:embed="rId3">
            <a:extLst/>
          </a:blip>
          <a:srcRect l="24720" t="18846" r="25357" b="3687"/>
          <a:stretch>
            <a:fillRect/>
          </a:stretch>
        </p:blipFill>
        <p:spPr>
          <a:xfrm>
            <a:off x="12959624" y="4226367"/>
            <a:ext cx="11347080" cy="9648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jon-tyson-5KmT0f0FbKg-unsplash.jpg" descr="jon-tyson-5KmT0f0FbKg-unsplas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6453" y="-3565223"/>
            <a:ext cx="12980758" cy="1728122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Jaled &amp; Thierry - From the lest row - Hackathon Sujet n°3 - 29/07/2025"/>
          <p:cNvSpPr txBox="1"/>
          <p:nvPr>
            <p:ph type="body" idx="21"/>
          </p:nvPr>
        </p:nvSpPr>
        <p:spPr>
          <a:xfrm>
            <a:off x="274240" y="129393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/>
            </a:lvl1pPr>
          </a:lstStyle>
          <a:p>
            <a:pPr/>
            <a:r>
              <a:t>Jaled &amp; Thierry - From the lest row - Hackathon Sujet n°3 - 29/07/2025</a:t>
            </a:r>
          </a:p>
        </p:txBody>
      </p:sp>
      <p:sp>
        <p:nvSpPr>
          <p:cNvPr id="174" name="OncoFlow : le Pipeline IA Minimaliste qui révolutionne la veille oncologique"/>
          <p:cNvSpPr txBox="1"/>
          <p:nvPr>
            <p:ph type="ctrTitle"/>
          </p:nvPr>
        </p:nvSpPr>
        <p:spPr>
          <a:xfrm>
            <a:off x="1756157" y="1306975"/>
            <a:ext cx="21971004" cy="122482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300"/>
              </a:spcBef>
              <a:defRPr spc="0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OncoFlow : le Pipeline IA Minimaliste qui révolutionne la veille oncologique</a:t>
            </a:r>
          </a:p>
        </p:txBody>
      </p:sp>
      <p:sp>
        <p:nvSpPr>
          <p:cNvPr id="175" name="L'IA qui libère les oncologues des PDFs"/>
          <p:cNvSpPr txBox="1"/>
          <p:nvPr>
            <p:ph type="subTitle" sz="quarter" idx="1"/>
          </p:nvPr>
        </p:nvSpPr>
        <p:spPr>
          <a:xfrm>
            <a:off x="1788909" y="2806967"/>
            <a:ext cx="12980758" cy="87058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1300"/>
              </a:spcBef>
              <a:defRPr sz="39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i="1"/>
            </a:pPr>
            <a:r>
              <a:rPr i="0"/>
              <a:t>L'IA qui libère les oncologues des PDFs</a:t>
            </a:r>
          </a:p>
        </p:txBody>
      </p:sp>
      <p:pic>
        <p:nvPicPr>
          <p:cNvPr id="176" name="pstb_quadri.svg" descr="pstb_quadri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60835" y="12803606"/>
            <a:ext cx="1504196" cy="636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Capture d’écran 2025-07-28 à 11.48.59.png" descr="Capture d’écran 2025-07-28 à 11.48.5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316567" y="10333276"/>
            <a:ext cx="2060098" cy="42588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nathan-dumlao-5Hl5reICevY-unsplash.jpg" descr="nathan-dumlao-5Hl5reICevY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28" y="0"/>
            <a:ext cx="9555276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Jaled &amp; Thierry - From the lest row - Hackathon Sujet n°3 - 29/07/2025"/>
          <p:cNvSpPr txBox="1"/>
          <p:nvPr>
            <p:ph type="body" idx="21"/>
          </p:nvPr>
        </p:nvSpPr>
        <p:spPr>
          <a:xfrm>
            <a:off x="274240" y="129393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2500"/>
            </a:pPr>
            <a:r>
              <a:rPr>
                <a:solidFill>
                  <a:srgbClr val="FFFFFF"/>
                </a:solidFill>
              </a:rPr>
              <a:t>Jaled &amp; Thierry - From the lest row - Hackathon Sujet n°3 - 29</a:t>
            </a:r>
            <a:r>
              <a:t>/07/2025</a:t>
            </a:r>
          </a:p>
        </p:txBody>
      </p:sp>
      <p:sp>
        <p:nvSpPr>
          <p:cNvPr id="184" name="Comment analyser des études cliniques avec des ressources limitées ?"/>
          <p:cNvSpPr txBox="1"/>
          <p:nvPr>
            <p:ph type="ctrTitle"/>
          </p:nvPr>
        </p:nvSpPr>
        <p:spPr>
          <a:xfrm>
            <a:off x="1756157" y="1306975"/>
            <a:ext cx="21971004" cy="122482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300"/>
              </a:spcBef>
              <a:defRPr spc="0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Comment analyser des études cliniques avec des ressources limitées ?</a:t>
            </a:r>
          </a:p>
        </p:txBody>
      </p:sp>
      <p:pic>
        <p:nvPicPr>
          <p:cNvPr id="185" name="pstb_quadri.svg" descr="pstb_quadri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60835" y="12803606"/>
            <a:ext cx="1504196" cy="63697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6h/semaine : temps perdu  par oncologue à lire des études (JCO 2024).…"/>
          <p:cNvSpPr txBox="1"/>
          <p:nvPr/>
        </p:nvSpPr>
        <p:spPr>
          <a:xfrm>
            <a:off x="10066273" y="3659485"/>
            <a:ext cx="13473306" cy="611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19100" indent="-419100" defTabSz="4572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6h/semaine :</a:t>
            </a:r>
            <a:r>
              <a:t> temps perdu</a:t>
            </a:r>
            <a:r>
              <a:rPr b="1"/>
              <a:t>  </a:t>
            </a:r>
            <a:r>
              <a:t>par oncologue à lire des études </a:t>
            </a:r>
            <a:r>
              <a:rPr sz="2500"/>
              <a:t>(</a:t>
            </a:r>
            <a:r>
              <a:rPr i="1" sz="2500"/>
              <a:t>JCO 2024</a:t>
            </a:r>
            <a:r>
              <a:rPr sz="2500"/>
              <a:t>)</a:t>
            </a:r>
            <a:r>
              <a:t>.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19100" indent="-419100" defTabSz="4572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30%</a:t>
            </a:r>
            <a:r>
              <a:t> </a:t>
            </a:r>
            <a:r>
              <a:rPr b="1"/>
              <a:t>:</a:t>
            </a:r>
            <a:r>
              <a:t> erreurs de protocole venant de lectures incomplètes </a:t>
            </a:r>
            <a:r>
              <a:rPr sz="2500"/>
              <a:t>(</a:t>
            </a:r>
            <a:r>
              <a:rPr i="1" sz="2500"/>
              <a:t>HAS 2023</a:t>
            </a:r>
            <a:r>
              <a:rPr sz="2500"/>
              <a:t>).</a:t>
            </a:r>
            <a:endParaRPr sz="2500"/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19100" indent="-419100" defTabSz="4572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15 000€/an :</a:t>
            </a:r>
            <a:r>
              <a:t> coût</a:t>
            </a:r>
            <a:r>
              <a:rPr b="1"/>
              <a:t> </a:t>
            </a:r>
            <a:r>
              <a:t>par praticien en inefficacité </a:t>
            </a:r>
            <a:r>
              <a:rPr sz="2500"/>
              <a:t>(</a:t>
            </a:r>
            <a:r>
              <a:rPr i="1" sz="2500"/>
              <a:t>IDC 2024</a:t>
            </a:r>
            <a:r>
              <a:rPr sz="2500"/>
              <a:t>).</a:t>
            </a:r>
            <a:endParaRPr sz="2500"/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500"/>
          </a:p>
          <a:p>
            <a:pPr defTabSz="457200">
              <a:lnSpc>
                <a:spcPct val="100000"/>
              </a:lnSpc>
              <a:spcBef>
                <a:spcPts val="0"/>
              </a:spcBef>
              <a:defRPr b="1" i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500"/>
          </a:p>
          <a:p>
            <a:pPr algn="ctr" defTabSz="457200">
              <a:lnSpc>
                <a:spcPct val="100000"/>
              </a:lnSpc>
              <a:spcBef>
                <a:spcPts val="0"/>
              </a:spcBef>
              <a:defRPr b="1" i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80% des oncologues n'ont pas accès à un cluster GPU</a:t>
            </a:r>
            <a:r>
              <a:rPr i="0"/>
              <a:t> </a:t>
            </a:r>
            <a:br>
              <a:rPr i="0"/>
            </a:br>
            <a:r>
              <a:rPr b="0" i="0" sz="2500"/>
              <a:t>(source: survey AMA 2024)</a:t>
            </a:r>
            <a:r>
              <a:rPr b="0" i="0"/>
              <a:t>.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lnSpc>
                <a:spcPct val="100000"/>
              </a:lnSpc>
              <a:spcBef>
                <a:spcPts val="130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457200">
              <a:lnSpc>
                <a:spcPct val="100000"/>
              </a:lnSpc>
              <a:spcBef>
                <a:spcPts val="1300"/>
              </a:spcBef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12-24 mois pour l’adoption des innovations majeures </a:t>
            </a:r>
            <a:r>
              <a:rPr b="0" sz="2500"/>
              <a:t>(ASCO 2023).</a:t>
            </a:r>
          </a:p>
        </p:txBody>
      </p:sp>
      <p:sp>
        <p:nvSpPr>
          <p:cNvPr id="187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tmvmnt-media-rm7rZYdl3rY-unsplash.jpg" descr="tmvmnt-media-rm7rZYdl3rY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9" y="0"/>
            <a:ext cx="914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Jaled &amp; Thierry - From the lest row - Hackathon Sujet n°3 - 29/07/2025"/>
          <p:cNvSpPr txBox="1"/>
          <p:nvPr>
            <p:ph type="body" idx="21"/>
          </p:nvPr>
        </p:nvSpPr>
        <p:spPr>
          <a:xfrm>
            <a:off x="274240" y="129393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2500"/>
            </a:pPr>
            <a:r>
              <a:rPr>
                <a:solidFill>
                  <a:srgbClr val="FFFFFF"/>
                </a:solidFill>
              </a:rPr>
              <a:t>Jaled &amp; Thierry - From the lest row - Hackathon Sujet n°3 - </a:t>
            </a:r>
            <a:r>
              <a:t>29/07/2025</a:t>
            </a:r>
          </a:p>
        </p:txBody>
      </p:sp>
      <p:sp>
        <p:nvSpPr>
          <p:cNvPr id="193" name="OncoFlow, un pipeline end-to-end + 3 études sous format PDF, CPU-Friendly !"/>
          <p:cNvSpPr txBox="1"/>
          <p:nvPr>
            <p:ph type="ctrTitle"/>
          </p:nvPr>
        </p:nvSpPr>
        <p:spPr>
          <a:xfrm>
            <a:off x="1756157" y="1306975"/>
            <a:ext cx="21971004" cy="122482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300"/>
              </a:spcBef>
              <a:defRPr spc="0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OncoFlow, un pipeline end-to-end + 3 études sous format PDF, CPU-Friendly !</a:t>
            </a:r>
          </a:p>
        </p:txBody>
      </p:sp>
      <p:pic>
        <p:nvPicPr>
          <p:cNvPr id="194" name="pstb_quadri.svg" descr="pstb_quadri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60835" y="12803606"/>
            <a:ext cx="1504196" cy="63697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Back : T5-small/ Phi3 Mini, all-MiniLM-L6-v2, FAISS, SpaCy, PDF Reader,  Transformer Pipeline, GPT2 (évaluation)…"/>
          <p:cNvSpPr txBox="1"/>
          <p:nvPr/>
        </p:nvSpPr>
        <p:spPr>
          <a:xfrm>
            <a:off x="9973559" y="10023414"/>
            <a:ext cx="14027684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Back :</a:t>
            </a:r>
            <a:r>
              <a:t> T5-small/ Phi3 Mini, all-MiniLM-L6-v2, FAISS, SpaCy, PDF Reader, </a:t>
            </a:r>
            <a:br/>
            <a:r>
              <a:t>Transformer Pipeline, GPT2 (évaluation)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457200">
              <a:lnSpc>
                <a:spcPct val="100000"/>
              </a:lnSpc>
              <a:spcBef>
                <a:spcPts val="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Go !</a:t>
            </a:r>
          </a:p>
        </p:txBody>
      </p:sp>
      <p:sp>
        <p:nvSpPr>
          <p:cNvPr id="196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Diagramme sans nom.drawio.png" descr="Diagramme sans nom.drawi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68518" y="3474198"/>
            <a:ext cx="15551102" cy="5960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national-cancer-institute-u0gcXVZxG_s-unsplash.jpg" descr="national-cancer-institute-u0gcXVZxG_s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4446" y="0"/>
            <a:ext cx="914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Jaled &amp; Thierry - From the lest row - Hackathon Sujet n°3 - 29/07/2025"/>
          <p:cNvSpPr txBox="1"/>
          <p:nvPr>
            <p:ph type="body" idx="21"/>
          </p:nvPr>
        </p:nvSpPr>
        <p:spPr>
          <a:xfrm>
            <a:off x="274240" y="129393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2500"/>
            </a:pPr>
            <a:r>
              <a:rPr>
                <a:solidFill>
                  <a:srgbClr val="FFFFFF"/>
                </a:solidFill>
              </a:rPr>
              <a:t>Jaled &amp; Thierry - From the lest row - Hackathon Sujet n°3 - </a:t>
            </a:r>
            <a:r>
              <a:t>29/07/2025</a:t>
            </a:r>
          </a:p>
        </p:txBody>
      </p:sp>
      <p:sp>
        <p:nvSpPr>
          <p:cNvPr id="203" name="OncoFlow,  des métriques sur le grill !"/>
          <p:cNvSpPr txBox="1"/>
          <p:nvPr>
            <p:ph type="ctrTitle"/>
          </p:nvPr>
        </p:nvSpPr>
        <p:spPr>
          <a:xfrm>
            <a:off x="1756157" y="1306975"/>
            <a:ext cx="21971004" cy="122482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300"/>
              </a:spcBef>
              <a:defRPr spc="0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OncoFlow,  des métriques sur le grill !</a:t>
            </a:r>
          </a:p>
        </p:txBody>
      </p:sp>
      <p:pic>
        <p:nvPicPr>
          <p:cNvPr id="204" name="pstb_quadri.svg" descr="pstb_quadri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60835" y="12803606"/>
            <a:ext cx="1504196" cy="63697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06" name="Tableau 1"/>
          <p:cNvGraphicFramePr/>
          <p:nvPr/>
        </p:nvGraphicFramePr>
        <p:xfrm>
          <a:off x="8919188" y="3546554"/>
          <a:ext cx="21971001" cy="82550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3801875"/>
                <a:gridCol w="3809722"/>
                <a:gridCol w="3806342"/>
                <a:gridCol w="3814068"/>
              </a:tblGrid>
              <a:tr h="1373716"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Metric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t5-small 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phi3\:mini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b="1"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Difference  (phi3 - t5)  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73716"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BLEU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33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11.2133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0.5131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−10.7002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73716"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ROUGE-1(f)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33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0.4138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−0.3523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73716"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*ROUGE-2(f)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33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0.1481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−0.1377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73716"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ROUGE-L(f)*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33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0.2759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−0.2144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73716">
                <a:tc>
                  <a:txBody>
                    <a:bodyPr/>
                    <a:lstStyle/>
                    <a:p>
                      <a:pPr defTabSz="457200">
                        <a:defRPr b="0"/>
                      </a:pPr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Perplexity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110.7362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b="1" sz="33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54.6385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3300">
                          <a:solidFill>
                            <a:srgbClr val="1D1C1D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−56.0977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hamza-nouasria-h8CYq5InIAI-unsplash.jpg" descr="hamza-nouasria-h8CYq5InIAI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33922" b="0"/>
          <a:stretch>
            <a:fillRect/>
          </a:stretch>
        </p:blipFill>
        <p:spPr>
          <a:xfrm>
            <a:off x="-4642446" y="0"/>
            <a:ext cx="1359475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Jaled &amp; Thierry - From the lest row - Hackathon Sujet n°3 - 29/07/2025"/>
          <p:cNvSpPr txBox="1"/>
          <p:nvPr>
            <p:ph type="body" idx="21"/>
          </p:nvPr>
        </p:nvSpPr>
        <p:spPr>
          <a:xfrm>
            <a:off x="274240" y="129393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2500"/>
            </a:pPr>
            <a:r>
              <a:rPr>
                <a:solidFill>
                  <a:srgbClr val="FFFFFF"/>
                </a:solidFill>
              </a:rPr>
              <a:t>Jaled &amp; Thierry - From the lest row - Hackathon Sujet n°3 - </a:t>
            </a:r>
            <a:r>
              <a:t>29/07/2025</a:t>
            </a:r>
          </a:p>
        </p:txBody>
      </p:sp>
      <p:sp>
        <p:nvSpPr>
          <p:cNvPr id="212" name="OncoFlow :  réduire de moitié le délai d’adoption des innovations !"/>
          <p:cNvSpPr txBox="1"/>
          <p:nvPr>
            <p:ph type="ctrTitle"/>
          </p:nvPr>
        </p:nvSpPr>
        <p:spPr>
          <a:xfrm>
            <a:off x="1756157" y="1306975"/>
            <a:ext cx="21971004" cy="122482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300"/>
              </a:spcBef>
              <a:defRPr spc="0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OncoFlow :  réduire de moitié le délai d’adoption des innovations !</a:t>
            </a:r>
          </a:p>
        </p:txBody>
      </p:sp>
      <p:pic>
        <p:nvPicPr>
          <p:cNvPr id="213" name="pstb_quadri.svg" descr="pstb_quadri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60835" y="12803606"/>
            <a:ext cx="1504196" cy="636979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CPU + veille automatisée + build en 36h !…"/>
          <p:cNvSpPr txBox="1"/>
          <p:nvPr/>
        </p:nvSpPr>
        <p:spPr>
          <a:xfrm>
            <a:off x="9902832" y="3136205"/>
            <a:ext cx="12180895" cy="744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lnSpc>
                <a:spcPct val="100000"/>
              </a:lnSpc>
              <a:spcBef>
                <a:spcPts val="1300"/>
              </a:spcBef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CPU + veille automatisée + build en 36h !</a:t>
            </a:r>
          </a:p>
          <a:p>
            <a:pPr defTabSz="457200">
              <a:lnSpc>
                <a:spcPct val="100000"/>
              </a:lnSpc>
              <a:spcBef>
                <a:spcPts val="1300"/>
              </a:spcBef>
              <a:defRPr i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i="0"/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i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i="0"/>
              <a:t> 1. </a:t>
            </a:r>
            <a:r>
              <a:t>⏱️</a:t>
            </a:r>
            <a:r>
              <a:rPr i="0"/>
              <a:t> Gain de Temps</a:t>
            </a:r>
          </a:p>
          <a:p>
            <a:pPr lvl="1" marL="914400" indent="-317500" defTabSz="45720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123000"/>
              <a:buFont typeface="TimesNewRomanPSMT"/>
              <a:buChar char="◦"/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85-90% de temps libéré</a:t>
            </a:r>
          </a:p>
          <a:p>
            <a:pPr lvl="1" marL="914400" indent="-317500" defTabSz="45720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123000"/>
              <a:buFont typeface="TimesNewRomanPSMT"/>
              <a:buChar char="◦"/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Basé sur 40 pages étude × 4min/page </a:t>
            </a:r>
            <a:r>
              <a:rPr sz="2500"/>
              <a:t>(JCO 2022)</a:t>
            </a:r>
            <a:endParaRPr baseline="-5999" sz="2500"/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57200" indent="-317500" defTabSz="45720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123000"/>
              <a:buFont typeface="TimesNewRomanPSMT"/>
              <a:buAutoNum type="arabicPeriod" startAt="2"/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📚 Charge Multi-Doc</a:t>
            </a:r>
            <a:endParaRPr b="0"/>
          </a:p>
          <a:p>
            <a:pPr lvl="1" marL="914400" indent="-317500" defTabSz="45720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123000"/>
              <a:buFont typeface="TimesNewRomanPSMT"/>
              <a:buChar char="◦"/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</a:t>
            </a:r>
            <a:r>
              <a:t>arallélisation de différentes études thématiques analysées.</a:t>
            </a:r>
          </a:p>
          <a:p>
            <a:pPr lvl="1" marL="914400" indent="-317500" defTabSz="45720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123000"/>
              <a:buFont typeface="TimesNewRomanPSMT"/>
              <a:buChar char="◦"/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Extensible à 1000+ documents </a:t>
            </a:r>
            <a:r>
              <a:rPr sz="2500"/>
              <a:t>(FAISS + CPU)</a:t>
            </a:r>
            <a:endParaRPr sz="2500"/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57200" indent="-317500" defTabSz="45720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123000"/>
              <a:buFont typeface="TimesNewRomanPSMT"/>
              <a:buAutoNum type="arabicPeriod" startAt="3"/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💰 Économies</a:t>
            </a:r>
            <a:endParaRPr b="0"/>
          </a:p>
          <a:p>
            <a:pPr lvl="1" marL="914400" indent="-317500" defTabSz="45720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123000"/>
              <a:buFont typeface="TimesNewRomanPSMT"/>
              <a:buChar char="◦"/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200-500k€/an pour un CHU</a:t>
            </a:r>
            <a:endParaRPr b="1" baseline="31999" sz="2500"/>
          </a:p>
          <a:p>
            <a:pPr lvl="1" marL="914400" indent="-317500" defTabSz="457200">
              <a:lnSpc>
                <a:spcPct val="100000"/>
              </a:lnSpc>
              <a:spcBef>
                <a:spcPts val="0"/>
              </a:spcBef>
              <a:buClr>
                <a:srgbClr val="404040"/>
              </a:buClr>
              <a:buSzPct val="123000"/>
              <a:buFont typeface="TimesNewRomanPSMT"/>
              <a:buChar char="◦"/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1.2M€/an dépensés en veille documentaire </a:t>
            </a:r>
            <a:r>
              <a:rPr sz="2500"/>
              <a:t>(DGOS 2023)</a:t>
            </a:r>
          </a:p>
        </p:txBody>
      </p:sp>
      <p:sp>
        <p:nvSpPr>
          <p:cNvPr id="215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arw-zero-LUxrZJkDkUc-unsplash.jpg" descr="arw-zero-LUxrZJkDkUc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79" y="0"/>
            <a:ext cx="914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Jaled &amp; Thierry - From the lest row - Hackathon Sujet n°3 - 29/07/2025"/>
          <p:cNvSpPr txBox="1"/>
          <p:nvPr>
            <p:ph type="body" idx="21"/>
          </p:nvPr>
        </p:nvSpPr>
        <p:spPr>
          <a:xfrm>
            <a:off x="274240" y="129393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2500"/>
            </a:pPr>
            <a:r>
              <a:rPr>
                <a:solidFill>
                  <a:srgbClr val="FFFFFF"/>
                </a:solidFill>
              </a:rPr>
              <a:t>Jaled &amp; Thierry - From the lest row - Hackathon Sujet n°3 - </a:t>
            </a:r>
            <a:r>
              <a:t>29/07/2025</a:t>
            </a:r>
          </a:p>
        </p:txBody>
      </p:sp>
      <p:sp>
        <p:nvSpPr>
          <p:cNvPr id="221" name="Challenges &amp; Learnings : agréger les données patients souvent éparpillés"/>
          <p:cNvSpPr txBox="1"/>
          <p:nvPr>
            <p:ph type="ctrTitle"/>
          </p:nvPr>
        </p:nvSpPr>
        <p:spPr>
          <a:xfrm>
            <a:off x="1756157" y="1306975"/>
            <a:ext cx="21971004" cy="122482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300"/>
              </a:spcBef>
              <a:defRPr spc="0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Challenges &amp; Learnings : agréger les données patients souvent éparpillés</a:t>
            </a:r>
          </a:p>
        </p:txBody>
      </p:sp>
      <p:pic>
        <p:nvPicPr>
          <p:cNvPr id="222" name="pstb_quadri.svg" descr="pstb_quadri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60835" y="12803606"/>
            <a:ext cx="1504196" cy="63697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[Labos] → [PDFs] → [Formulaires] → OncoFlow → [Résumé Unifié]…"/>
          <p:cNvSpPr txBox="1"/>
          <p:nvPr/>
        </p:nvSpPr>
        <p:spPr>
          <a:xfrm>
            <a:off x="10066273" y="3468985"/>
            <a:ext cx="13979363" cy="7692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30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[Labos] → [PDFs] → [Formulaires] → OncoFlow → </a:t>
            </a:r>
            <a:r>
              <a:rPr b="1"/>
              <a:t>[Résumé Unifié] </a:t>
            </a:r>
            <a:r>
              <a:t> </a:t>
            </a:r>
            <a:br/>
            <a:endParaRPr sz="1600"/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57200" indent="-317500" defTabSz="45720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120000"/>
              <a:buFont typeface="TimesNewRomanPSMT"/>
              <a:buAutoNum type="arabicPeriod" startAt="1"/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Phase 1</a:t>
            </a:r>
            <a:r>
              <a:rPr b="0"/>
              <a:t> : optimisation  du poids des PDFs &gt;&gt; streaming vs caching</a:t>
            </a:r>
            <a:endParaRPr b="0"/>
          </a:p>
          <a:p>
            <a:pPr defTabSz="457200">
              <a:lnSpc>
                <a:spcPct val="100000"/>
              </a:lnSpc>
              <a:spcBef>
                <a:spcPts val="400"/>
              </a:spcBef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57200" indent="-317500" defTabSz="45720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120000"/>
              <a:buFont typeface="TimesNewRomanPSMT"/>
              <a:buAutoNum type="arabicPeriod" startAt="2"/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Phase 2</a:t>
            </a:r>
            <a:r>
              <a:rPr b="0"/>
              <a:t> : post processing &gt;&gt; résultat final dans les formats recherchés </a:t>
            </a:r>
            <a:br>
              <a:rPr b="0"/>
            </a:br>
            <a:r>
              <a:rPr b="0"/>
              <a:t>par les utilisateurs + multilingue (brique par brique)</a:t>
            </a:r>
            <a:endParaRPr b="0"/>
          </a:p>
          <a:p>
            <a:pPr defTabSz="457200">
              <a:lnSpc>
                <a:spcPct val="100000"/>
              </a:lnSpc>
              <a:spcBef>
                <a:spcPts val="400"/>
              </a:spcBef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/>
          </a:p>
          <a:p>
            <a:pPr marL="457200" indent="-317500" defTabSz="45720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120000"/>
              <a:buFont typeface="TimesNewRomanPSMT"/>
              <a:buAutoNum type="arabicPeriod" startAt="3"/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Phase 3</a:t>
            </a:r>
            <a:r>
              <a:rPr b="0"/>
              <a:t> : déploiement as-a-service (</a:t>
            </a:r>
            <a:r>
              <a:t>DaaS</a:t>
            </a:r>
            <a:r>
              <a:rPr b="0"/>
              <a:t>) pour les CHU/Labos </a:t>
            </a:r>
            <a:endParaRPr b="0"/>
          </a:p>
          <a:p>
            <a:pPr lvl="1" marL="914400" indent="-317500" defTabSz="45720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120000"/>
              <a:buFont typeface="TimesNewRomanPSMT"/>
              <a:buAutoNum type="arabicPeriod" startAt="1"/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Modèle freemium : 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120000"/>
              <a:buFont typeface="TimesNewRomanPSMT"/>
              <a:buAutoNum type="arabicPeriod" startAt="1"/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Gratuit pour les CHU (&lt;100 PDFs/mois) 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120000"/>
              <a:buFont typeface="TimesNewRomanPSMT"/>
              <a:buAutoNum type="arabicPeriod" startAt="1"/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 Payant pour les labos Pharma*.</a:t>
            </a:r>
            <a:endParaRPr b="0"/>
          </a:p>
          <a:p>
            <a:pPr lvl="2" marL="1371600" indent="-317500" defTabSz="457200">
              <a:lnSpc>
                <a:spcPct val="100000"/>
              </a:lnSpc>
              <a:spcBef>
                <a:spcPts val="400"/>
              </a:spcBef>
              <a:buClr>
                <a:srgbClr val="404040"/>
              </a:buClr>
              <a:buSzPct val="120000"/>
              <a:buFont typeface="TimesNewRomanPSMT"/>
              <a:buAutoNum type="arabicPeriod" startAt="1"/>
              <a:defRPr b="1"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/>
          </a:p>
          <a:p>
            <a:pPr lvl="2" defTabSz="457200">
              <a:lnSpc>
                <a:spcPct val="100000"/>
              </a:lnSpc>
              <a:spcBef>
                <a:spcPts val="400"/>
              </a:spcBef>
              <a:defRPr b="1" sz="2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*$500/mois pour l'analyse automatisée des essais cliniques</a:t>
            </a:r>
          </a:p>
        </p:txBody>
      </p:sp>
      <p:sp>
        <p:nvSpPr>
          <p:cNvPr id="224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caju-gomes-QDq3YliZg48-unsplash.jpg" descr="caju-gomes-QDq3YliZg48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643" y="0"/>
            <a:ext cx="914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Jaled &amp; Thierry - From the lest row - Hackathon Sujet n°3 - 29/07/2025"/>
          <p:cNvSpPr txBox="1"/>
          <p:nvPr>
            <p:ph type="body" idx="21"/>
          </p:nvPr>
        </p:nvSpPr>
        <p:spPr>
          <a:xfrm>
            <a:off x="274240" y="129393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2500"/>
            </a:pPr>
            <a:r>
              <a:rPr>
                <a:solidFill>
                  <a:srgbClr val="FFFFFF"/>
                </a:solidFill>
              </a:rPr>
              <a:t>Jaled &amp; Thierry - From the lest row - Hackathon Sujet n°3 - </a:t>
            </a:r>
            <a:r>
              <a:t>29/07/2025</a:t>
            </a:r>
          </a:p>
        </p:txBody>
      </p:sp>
      <p:sp>
        <p:nvSpPr>
          <p:cNvPr id="230" name="Q&amp;A"/>
          <p:cNvSpPr txBox="1"/>
          <p:nvPr>
            <p:ph type="ctrTitle"/>
          </p:nvPr>
        </p:nvSpPr>
        <p:spPr>
          <a:xfrm>
            <a:off x="1756157" y="1306975"/>
            <a:ext cx="21971004" cy="122482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300"/>
              </a:spcBef>
              <a:defRPr spc="0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Q&amp;A</a:t>
            </a:r>
          </a:p>
        </p:txBody>
      </p:sp>
      <p:pic>
        <p:nvPicPr>
          <p:cNvPr id="231" name="pstb_quadri.svg" descr="pstb_quadri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35" y="12803606"/>
            <a:ext cx="1504196" cy="636979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Merci !…"/>
          <p:cNvSpPr txBox="1"/>
          <p:nvPr/>
        </p:nvSpPr>
        <p:spPr>
          <a:xfrm>
            <a:off x="10777473" y="5341540"/>
            <a:ext cx="1956329" cy="394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30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Merci !</a:t>
            </a:r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sz="40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Lien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33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kevin-canlas-mRldiy9GAOo-unsplash.jpg" descr="kevin-canlas-mRldiy9GAOo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" y="0"/>
            <a:ext cx="914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Jaled &amp; Thierry - From the lest row - Hackathon Sujet n°3 - 29/07/2025"/>
          <p:cNvSpPr txBox="1"/>
          <p:nvPr>
            <p:ph type="body" idx="21"/>
          </p:nvPr>
        </p:nvSpPr>
        <p:spPr>
          <a:xfrm>
            <a:off x="274240" y="129393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2500"/>
            </a:pPr>
            <a:r>
              <a:rPr>
                <a:solidFill>
                  <a:srgbClr val="FFFFFF"/>
                </a:solidFill>
              </a:rPr>
              <a:t>Jaled &amp; Thierry - From the lest row - Hackathon Sujet n°3 - </a:t>
            </a:r>
            <a:r>
              <a:t>29/07/2025</a:t>
            </a:r>
          </a:p>
        </p:txBody>
      </p:sp>
      <p:sp>
        <p:nvSpPr>
          <p:cNvPr id="237" name="Annexes"/>
          <p:cNvSpPr txBox="1"/>
          <p:nvPr>
            <p:ph type="ctrTitle"/>
          </p:nvPr>
        </p:nvSpPr>
        <p:spPr>
          <a:xfrm>
            <a:off x="1756157" y="1306975"/>
            <a:ext cx="21971004" cy="122482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300"/>
              </a:spcBef>
              <a:defRPr spc="0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Annexes</a:t>
            </a:r>
          </a:p>
        </p:txBody>
      </p:sp>
      <p:pic>
        <p:nvPicPr>
          <p:cNvPr id="238" name="pstb_quadri.svg" descr="pstb_quadri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35" y="12803606"/>
            <a:ext cx="1504196" cy="63697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Comparatif T5 small / Phi3 mini"/>
          <p:cNvSpPr txBox="1"/>
          <p:nvPr/>
        </p:nvSpPr>
        <p:spPr>
          <a:xfrm>
            <a:off x="12631673" y="5694045"/>
            <a:ext cx="8593598" cy="3947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30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Comparatif T5 small / Phi3 mini</a:t>
            </a:r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sz="40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40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kevin-canlas-mRldiy9GAOo-unsplash.jpg" descr="kevin-canlas-mRldiy9GAOo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" y="0"/>
            <a:ext cx="914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Jaled &amp; Thierry - From the lest row - Hackathon Sujet n°3 - 29/07/2025"/>
          <p:cNvSpPr txBox="1"/>
          <p:nvPr>
            <p:ph type="body" idx="21"/>
          </p:nvPr>
        </p:nvSpPr>
        <p:spPr>
          <a:xfrm>
            <a:off x="274240" y="12939362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2500"/>
            </a:pPr>
            <a:r>
              <a:rPr>
                <a:solidFill>
                  <a:srgbClr val="FFFFFF"/>
                </a:solidFill>
              </a:rPr>
              <a:t>Jaled &amp; Thierry - From the lest row - Hackathon Sujet n°3 - </a:t>
            </a:r>
            <a:r>
              <a:t>29/07/2025</a:t>
            </a:r>
          </a:p>
        </p:txBody>
      </p:sp>
      <p:sp>
        <p:nvSpPr>
          <p:cNvPr id="244" name="Annexes"/>
          <p:cNvSpPr txBox="1"/>
          <p:nvPr>
            <p:ph type="ctrTitle"/>
          </p:nvPr>
        </p:nvSpPr>
        <p:spPr>
          <a:xfrm>
            <a:off x="1756157" y="1306975"/>
            <a:ext cx="21971004" cy="1224828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1300"/>
              </a:spcBef>
              <a:defRPr spc="0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Annexes</a:t>
            </a:r>
          </a:p>
        </p:txBody>
      </p:sp>
      <p:pic>
        <p:nvPicPr>
          <p:cNvPr id="245" name="pstb_quadri.svg" descr="pstb_quadri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835" y="12803606"/>
            <a:ext cx="1504196" cy="63697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Merci…"/>
          <p:cNvSpPr txBox="1"/>
          <p:nvPr/>
        </p:nvSpPr>
        <p:spPr>
          <a:xfrm>
            <a:off x="10777473" y="5341540"/>
            <a:ext cx="1766015" cy="3947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30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Merci </a:t>
            </a:r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sz="45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lnSpc>
                <a:spcPct val="100000"/>
              </a:lnSpc>
              <a:spcBef>
                <a:spcPts val="1300"/>
              </a:spcBef>
              <a:defRPr b="1" sz="40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Lien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47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Capture d’écran 2025-07-29 à 12.14.51 (1).png" descr="Capture d’écran 2025-07-29 à 12.14.51 (1).png"/>
          <p:cNvPicPr>
            <a:picLocks noChangeAspect="1"/>
          </p:cNvPicPr>
          <p:nvPr/>
        </p:nvPicPr>
        <p:blipFill>
          <a:blip r:embed="rId5">
            <a:extLst/>
          </a:blip>
          <a:srcRect l="24375" t="9114" r="24885" b="19439"/>
          <a:stretch>
            <a:fillRect/>
          </a:stretch>
        </p:blipFill>
        <p:spPr>
          <a:xfrm>
            <a:off x="632452" y="3205627"/>
            <a:ext cx="11924870" cy="920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Capture d’écran 2025-07-29 à 12.48.44 (1).png" descr="Capture d’écran 2025-07-29 à 12.48.44 (1).png"/>
          <p:cNvPicPr>
            <a:picLocks noChangeAspect="1"/>
          </p:cNvPicPr>
          <p:nvPr/>
        </p:nvPicPr>
        <p:blipFill>
          <a:blip r:embed="rId6">
            <a:extLst/>
          </a:blip>
          <a:srcRect l="33426" t="8894" r="36035" b="8894"/>
          <a:stretch>
            <a:fillRect/>
          </a:stretch>
        </p:blipFill>
        <p:spPr>
          <a:xfrm>
            <a:off x="12781063" y="492521"/>
            <a:ext cx="8629633" cy="12730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